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Playfair Display Black" panose="00000A00000000000000" pitchFamily="2" charset="0"/>
      <p:bold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3" roundtripDataSignature="AMtx7mg5m4C4B+RWhJ0tTcVYaNX/1N4W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2982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customschemas.google.com/relationships/presentationmetadata" Target="meta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ah LoSchiavo" userId="908d5f8e6a97ff28" providerId="LiveId" clId="{B5970AD6-838B-4090-A31E-7B365034F977}"/>
    <pc:docChg chg="modSld">
      <pc:chgData name="Leah LoSchiavo" userId="908d5f8e6a97ff28" providerId="LiveId" clId="{B5970AD6-838B-4090-A31E-7B365034F977}" dt="2023-10-26T00:04:19.920" v="0" actId="1038"/>
      <pc:docMkLst>
        <pc:docMk/>
      </pc:docMkLst>
      <pc:sldChg chg="modSp mod">
        <pc:chgData name="Leah LoSchiavo" userId="908d5f8e6a97ff28" providerId="LiveId" clId="{B5970AD6-838B-4090-A31E-7B365034F977}" dt="2023-10-26T00:04:19.920" v="0" actId="1038"/>
        <pc:sldMkLst>
          <pc:docMk/>
          <pc:sldMk cId="0" sldId="258"/>
        </pc:sldMkLst>
        <pc:picChg chg="mod">
          <ac:chgData name="Leah LoSchiavo" userId="908d5f8e6a97ff28" providerId="LiveId" clId="{B5970AD6-838B-4090-A31E-7B365034F977}" dt="2023-10-26T00:04:19.920" v="0" actId="1038"/>
          <ac:picMkLst>
            <pc:docMk/>
            <pc:sldMk cId="0" sldId="258"/>
            <ac:picMk id="137" creationId="{00000000-0000-0000-0000-000000000000}"/>
          </ac:picMkLst>
        </pc:picChg>
      </pc:sldChg>
    </pc:docChg>
  </pc:docChgLst>
</pc:chgInfo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3" name="Google Shape;8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93391a37e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5" name="Google Shape;215;g293391a37e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3" name="Google Shape;17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3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4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23"/>
          <p:cNvSpPr txBox="1">
            <a:spLocks noGrp="1"/>
          </p:cNvSpPr>
          <p:nvPr>
            <p:ph type="body" idx="1"/>
          </p:nvPr>
        </p:nvSpPr>
        <p:spPr>
          <a:xfrm rot="5400000">
            <a:off x="2309020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3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3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23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4"/>
          <p:cNvSpPr txBox="1">
            <a:spLocks noGrp="1"/>
          </p:cNvSpPr>
          <p:nvPr>
            <p:ph type="title"/>
          </p:nvPr>
        </p:nvSpPr>
        <p:spPr>
          <a:xfrm rot="5400000">
            <a:off x="4732339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24"/>
          <p:cNvSpPr txBox="1">
            <a:spLocks noGrp="1"/>
          </p:cNvSpPr>
          <p:nvPr>
            <p:ph type="body" idx="1"/>
          </p:nvPr>
        </p:nvSpPr>
        <p:spPr>
          <a:xfrm rot="5400000">
            <a:off x="541339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4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4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4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5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6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16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6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6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7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17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8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8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9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2" name="Google Shape;42;p19"/>
          <p:cNvSpPr txBox="1">
            <a:spLocks noGrp="1"/>
          </p:cNvSpPr>
          <p:nvPr>
            <p:ph type="body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3" name="Google Shape;43;p19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9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body" idx="2"/>
          </p:nvPr>
        </p:nvSpPr>
        <p:spPr>
          <a:xfrm>
            <a:off x="457201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20"/>
          <p:cNvSpPr txBox="1">
            <a:spLocks noGrp="1"/>
          </p:cNvSpPr>
          <p:nvPr>
            <p:ph type="body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1" name="Google Shape;51;p20"/>
          <p:cNvSpPr txBox="1">
            <a:spLocks noGrp="1"/>
          </p:cNvSpPr>
          <p:nvPr>
            <p:ph type="body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2" name="Google Shape;52;p20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0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1"/>
          <p:cNvSpPr txBox="1"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1"/>
          <p:cNvSpPr txBox="1">
            <a:spLocks noGrp="1"/>
          </p:cNvSpPr>
          <p:nvPr>
            <p:ph type="body" idx="1"/>
          </p:nvPr>
        </p:nvSpPr>
        <p:spPr>
          <a:xfrm>
            <a:off x="3575050" y="273052"/>
            <a:ext cx="5111751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8" name="Google Shape;58;p21"/>
          <p:cNvSpPr txBox="1">
            <a:spLocks noGrp="1"/>
          </p:cNvSpPr>
          <p:nvPr>
            <p:ph type="body" idx="2"/>
          </p:nvPr>
        </p:nvSpPr>
        <p:spPr>
          <a:xfrm>
            <a:off x="457201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9" name="Google Shape;59;p21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1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1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2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5" name="Google Shape;65;p22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22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2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2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dt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3"/>
          <p:cNvSpPr txBox="1">
            <a:spLocks noGrp="1"/>
          </p:cNvSpPr>
          <p:nvPr>
            <p:ph type="ft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3"/>
          <p:cNvSpPr txBox="1">
            <a:spLocks noGrp="1"/>
          </p:cNvSpPr>
          <p:nvPr>
            <p:ph type="sldNum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" name="Google Shape;11;p13"/>
          <p:cNvSpPr txBox="1"/>
          <p:nvPr/>
        </p:nvSpPr>
        <p:spPr>
          <a:xfrm>
            <a:off x="8830437" y="10071100"/>
            <a:ext cx="655638" cy="1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Internal Use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A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"/>
          <p:cNvGrpSpPr/>
          <p:nvPr/>
        </p:nvGrpSpPr>
        <p:grpSpPr>
          <a:xfrm>
            <a:off x="1028646" y="838795"/>
            <a:ext cx="16230707" cy="8374317"/>
            <a:chOff x="0" y="-38100"/>
            <a:chExt cx="4274726" cy="2205567"/>
          </a:xfrm>
        </p:grpSpPr>
        <p:sp>
          <p:nvSpPr>
            <p:cNvPr id="86" name="Google Shape;86;p1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 extrusionOk="0">
                  <a:moveTo>
                    <a:pt x="22896" y="0"/>
                  </a:moveTo>
                  <a:lnTo>
                    <a:pt x="4251830" y="0"/>
                  </a:lnTo>
                  <a:cubicBezTo>
                    <a:pt x="4264475" y="0"/>
                    <a:pt x="4274726" y="10251"/>
                    <a:pt x="4274726" y="22896"/>
                  </a:cubicBezTo>
                  <a:lnTo>
                    <a:pt x="4274726" y="2144571"/>
                  </a:lnTo>
                  <a:cubicBezTo>
                    <a:pt x="4274726" y="2150643"/>
                    <a:pt x="4272314" y="2156467"/>
                    <a:pt x="4268020" y="2160761"/>
                  </a:cubicBezTo>
                  <a:cubicBezTo>
                    <a:pt x="4263726" y="2165054"/>
                    <a:pt x="4257903" y="2167467"/>
                    <a:pt x="4251830" y="2167467"/>
                  </a:cubicBezTo>
                  <a:lnTo>
                    <a:pt x="22896" y="2167467"/>
                  </a:lnTo>
                  <a:cubicBezTo>
                    <a:pt x="16823" y="2167467"/>
                    <a:pt x="11000" y="2165054"/>
                    <a:pt x="6706" y="2160761"/>
                  </a:cubicBezTo>
                  <a:cubicBezTo>
                    <a:pt x="2412" y="2156467"/>
                    <a:pt x="0" y="2150643"/>
                    <a:pt x="0" y="2144571"/>
                  </a:cubicBezTo>
                  <a:lnTo>
                    <a:pt x="0" y="22896"/>
                  </a:lnTo>
                  <a:cubicBezTo>
                    <a:pt x="0" y="16823"/>
                    <a:pt x="2412" y="11000"/>
                    <a:pt x="6706" y="6706"/>
                  </a:cubicBezTo>
                  <a:cubicBezTo>
                    <a:pt x="11000" y="2412"/>
                    <a:pt x="16823" y="0"/>
                    <a:pt x="22896" y="0"/>
                  </a:cubicBezTo>
                  <a:close/>
                </a:path>
              </a:pathLst>
            </a:custGeom>
            <a:solidFill>
              <a:srgbClr val="0B13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"/>
            <p:cNvSpPr txBox="1"/>
            <p:nvPr/>
          </p:nvSpPr>
          <p:spPr>
            <a:xfrm>
              <a:off x="0" y="-38100"/>
              <a:ext cx="812700" cy="85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" name="Google Shape;88;p1"/>
          <p:cNvGrpSpPr/>
          <p:nvPr/>
        </p:nvGrpSpPr>
        <p:grpSpPr>
          <a:xfrm>
            <a:off x="-3233490" y="5979520"/>
            <a:ext cx="6999679" cy="8616579"/>
            <a:chOff x="0" y="0"/>
            <a:chExt cx="9332905" cy="11488772"/>
          </a:xfrm>
        </p:grpSpPr>
        <p:grpSp>
          <p:nvGrpSpPr>
            <p:cNvPr id="89" name="Google Shape;89;p1"/>
            <p:cNvGrpSpPr/>
            <p:nvPr/>
          </p:nvGrpSpPr>
          <p:grpSpPr>
            <a:xfrm>
              <a:off x="0" y="0"/>
              <a:ext cx="9332905" cy="11488772"/>
              <a:chOff x="0" y="0"/>
              <a:chExt cx="660400" cy="812950"/>
            </a:xfrm>
          </p:grpSpPr>
          <p:sp>
            <p:nvSpPr>
              <p:cNvPr id="90" name="Google Shape;90;p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" name="Google Shape;91;p1"/>
              <p:cNvSpPr txBox="1"/>
              <p:nvPr/>
            </p:nvSpPr>
            <p:spPr>
              <a:xfrm>
                <a:off x="0" y="69850"/>
                <a:ext cx="660300" cy="74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2" name="Google Shape;92;p1"/>
            <p:cNvGrpSpPr/>
            <p:nvPr/>
          </p:nvGrpSpPr>
          <p:grpSpPr>
            <a:xfrm>
              <a:off x="545238" y="671062"/>
              <a:ext cx="8242386" cy="10146348"/>
              <a:chOff x="0" y="0"/>
              <a:chExt cx="660400" cy="812950"/>
            </a:xfrm>
          </p:grpSpPr>
          <p:sp>
            <p:nvSpPr>
              <p:cNvPr id="93" name="Google Shape;93;p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" name="Google Shape;94;p1"/>
              <p:cNvSpPr txBox="1"/>
              <p:nvPr/>
            </p:nvSpPr>
            <p:spPr>
              <a:xfrm>
                <a:off x="0" y="69850"/>
                <a:ext cx="660300" cy="74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95" name="Google Shape;95;p1"/>
            <p:cNvGrpSpPr/>
            <p:nvPr/>
          </p:nvGrpSpPr>
          <p:grpSpPr>
            <a:xfrm>
              <a:off x="1083502" y="1333541"/>
              <a:ext cx="7165868" cy="8821158"/>
              <a:chOff x="0" y="0"/>
              <a:chExt cx="660400" cy="812950"/>
            </a:xfrm>
          </p:grpSpPr>
          <p:sp>
            <p:nvSpPr>
              <p:cNvPr id="96" name="Google Shape;96;p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" name="Google Shape;97;p1"/>
              <p:cNvSpPr txBox="1"/>
              <p:nvPr/>
            </p:nvSpPr>
            <p:spPr>
              <a:xfrm>
                <a:off x="0" y="69850"/>
                <a:ext cx="660300" cy="74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98" name="Google Shape;98;p1"/>
          <p:cNvGrpSpPr/>
          <p:nvPr/>
        </p:nvGrpSpPr>
        <p:grpSpPr>
          <a:xfrm rot="10800000">
            <a:off x="13557505" y="-3280398"/>
            <a:ext cx="6999679" cy="8616579"/>
            <a:chOff x="0" y="0"/>
            <a:chExt cx="9332905" cy="11488772"/>
          </a:xfrm>
        </p:grpSpPr>
        <p:grpSp>
          <p:nvGrpSpPr>
            <p:cNvPr id="99" name="Google Shape;99;p1"/>
            <p:cNvGrpSpPr/>
            <p:nvPr/>
          </p:nvGrpSpPr>
          <p:grpSpPr>
            <a:xfrm>
              <a:off x="0" y="0"/>
              <a:ext cx="9332905" cy="11488772"/>
              <a:chOff x="0" y="0"/>
              <a:chExt cx="660400" cy="812950"/>
            </a:xfrm>
          </p:grpSpPr>
          <p:sp>
            <p:nvSpPr>
              <p:cNvPr id="100" name="Google Shape;100;p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" name="Google Shape;101;p1"/>
              <p:cNvSpPr txBox="1"/>
              <p:nvPr/>
            </p:nvSpPr>
            <p:spPr>
              <a:xfrm>
                <a:off x="0" y="69850"/>
                <a:ext cx="660300" cy="74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2" name="Google Shape;102;p1"/>
            <p:cNvGrpSpPr/>
            <p:nvPr/>
          </p:nvGrpSpPr>
          <p:grpSpPr>
            <a:xfrm>
              <a:off x="545238" y="671062"/>
              <a:ext cx="8242386" cy="10146348"/>
              <a:chOff x="0" y="0"/>
              <a:chExt cx="660400" cy="812950"/>
            </a:xfrm>
          </p:grpSpPr>
          <p:sp>
            <p:nvSpPr>
              <p:cNvPr id="103" name="Google Shape;103;p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" name="Google Shape;104;p1"/>
              <p:cNvSpPr txBox="1"/>
              <p:nvPr/>
            </p:nvSpPr>
            <p:spPr>
              <a:xfrm>
                <a:off x="0" y="69850"/>
                <a:ext cx="660300" cy="74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" name="Google Shape;105;p1"/>
            <p:cNvGrpSpPr/>
            <p:nvPr/>
          </p:nvGrpSpPr>
          <p:grpSpPr>
            <a:xfrm>
              <a:off x="1083502" y="1333541"/>
              <a:ext cx="7165868" cy="8821158"/>
              <a:chOff x="0" y="0"/>
              <a:chExt cx="660400" cy="812950"/>
            </a:xfrm>
          </p:grpSpPr>
          <p:sp>
            <p:nvSpPr>
              <p:cNvPr id="106" name="Google Shape;106;p1"/>
              <p:cNvSpPr/>
              <p:nvPr/>
            </p:nvSpPr>
            <p:spPr>
              <a:xfrm>
                <a:off x="0" y="0"/>
                <a:ext cx="6604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812800" extrusionOk="0">
                    <a:moveTo>
                      <a:pt x="220252" y="19070"/>
                    </a:moveTo>
                    <a:cubicBezTo>
                      <a:pt x="254000" y="7556"/>
                      <a:pt x="292600" y="0"/>
                      <a:pt x="330378" y="0"/>
                    </a:cubicBezTo>
                    <a:cubicBezTo>
                      <a:pt x="368157" y="0"/>
                      <a:pt x="404509" y="6476"/>
                      <a:pt x="438009" y="17990"/>
                    </a:cubicBezTo>
                    <a:cubicBezTo>
                      <a:pt x="438723" y="18350"/>
                      <a:pt x="439435" y="18350"/>
                      <a:pt x="440148" y="18710"/>
                    </a:cubicBezTo>
                    <a:cubicBezTo>
                      <a:pt x="565955" y="64765"/>
                      <a:pt x="658618" y="186379"/>
                      <a:pt x="660400" y="328502"/>
                    </a:cubicBezTo>
                    <a:lnTo>
                      <a:pt x="660400" y="812800"/>
                    </a:lnTo>
                    <a:lnTo>
                      <a:pt x="0" y="812800"/>
                    </a:lnTo>
                    <a:lnTo>
                      <a:pt x="0" y="328861"/>
                    </a:lnTo>
                    <a:cubicBezTo>
                      <a:pt x="1782" y="185660"/>
                      <a:pt x="93019" y="64045"/>
                      <a:pt x="220252" y="1907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flat" cmpd="sng">
                <a:solidFill>
                  <a:srgbClr val="4DA1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" name="Google Shape;107;p1"/>
              <p:cNvSpPr txBox="1"/>
              <p:nvPr/>
            </p:nvSpPr>
            <p:spPr>
              <a:xfrm>
                <a:off x="0" y="69850"/>
                <a:ext cx="660300" cy="74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50800" tIns="50800" rIns="50800" bIns="508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cxnSp>
        <p:nvCxnSpPr>
          <p:cNvPr id="108" name="Google Shape;108;p1"/>
          <p:cNvCxnSpPr/>
          <p:nvPr/>
        </p:nvCxnSpPr>
        <p:spPr>
          <a:xfrm>
            <a:off x="4638177" y="2245984"/>
            <a:ext cx="9799800" cy="0"/>
          </a:xfrm>
          <a:prstGeom prst="straightConnector1">
            <a:avLst/>
          </a:prstGeom>
          <a:noFill/>
          <a:ln w="38100" cap="flat" cmpd="sng">
            <a:solidFill>
              <a:srgbClr val="F3F6FA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09" name="Google Shape;109;p1"/>
          <p:cNvGrpSpPr/>
          <p:nvPr/>
        </p:nvGrpSpPr>
        <p:grpSpPr>
          <a:xfrm>
            <a:off x="15226010" y="2079760"/>
            <a:ext cx="406852" cy="408676"/>
            <a:chOff x="1813" y="0"/>
            <a:chExt cx="809173" cy="812800"/>
          </a:xfrm>
        </p:grpSpPr>
        <p:sp>
          <p:nvSpPr>
            <p:cNvPr id="110" name="Google Shape;110;p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" name="Google Shape;112;p1"/>
          <p:cNvGrpSpPr/>
          <p:nvPr/>
        </p:nvGrpSpPr>
        <p:grpSpPr>
          <a:xfrm>
            <a:off x="15789684" y="2079760"/>
            <a:ext cx="406852" cy="408676"/>
            <a:chOff x="1813" y="0"/>
            <a:chExt cx="809173" cy="812800"/>
          </a:xfrm>
        </p:grpSpPr>
        <p:sp>
          <p:nvSpPr>
            <p:cNvPr id="113" name="Google Shape;113;p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" name="Google Shape;115;p1"/>
          <p:cNvGrpSpPr/>
          <p:nvPr/>
        </p:nvGrpSpPr>
        <p:grpSpPr>
          <a:xfrm>
            <a:off x="16350731" y="2079760"/>
            <a:ext cx="406852" cy="408676"/>
            <a:chOff x="1813" y="0"/>
            <a:chExt cx="809173" cy="812800"/>
          </a:xfrm>
        </p:grpSpPr>
        <p:sp>
          <p:nvSpPr>
            <p:cNvPr id="116" name="Google Shape;116;p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DA1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"/>
            <p:cNvSpPr txBox="1"/>
            <p:nvPr/>
          </p:nvSpPr>
          <p:spPr>
            <a:xfrm>
              <a:off x="76200" y="19050"/>
              <a:ext cx="660300" cy="71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8" name="Google Shape;118;p1"/>
          <p:cNvSpPr txBox="1"/>
          <p:nvPr/>
        </p:nvSpPr>
        <p:spPr>
          <a:xfrm>
            <a:off x="5925375" y="3726400"/>
            <a:ext cx="838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1"/>
          <p:cNvPicPr preferRelativeResize="0"/>
          <p:nvPr/>
        </p:nvPicPr>
        <p:blipFill rotWithShape="1">
          <a:blip r:embed="rId3">
            <a:alphaModFix/>
          </a:blip>
          <a:srcRect l="-361" t="-792" r="-92" b="15732"/>
          <a:stretch/>
        </p:blipFill>
        <p:spPr>
          <a:xfrm>
            <a:off x="3838341" y="2783140"/>
            <a:ext cx="9122098" cy="5744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" descr="Netflix PNG Transparent Images | PNG All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434080" y="7348178"/>
            <a:ext cx="4379254" cy="117958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"/>
          <p:cNvSpPr txBox="1"/>
          <p:nvPr/>
        </p:nvSpPr>
        <p:spPr>
          <a:xfrm>
            <a:off x="1324063" y="335460"/>
            <a:ext cx="2696700" cy="2985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856"/>
              <a:buFont typeface="Arial"/>
              <a:buNone/>
            </a:pPr>
            <a:r>
              <a:rPr lang="en-US" sz="13856" b="0" i="0" u="none" strike="noStrike" cap="none">
                <a:solidFill>
                  <a:srgbClr val="F3F6FA"/>
                </a:solidFill>
                <a:latin typeface="Playfair Display Black"/>
                <a:ea typeface="Playfair Display Black"/>
                <a:cs typeface="Playfair Display Black"/>
                <a:sym typeface="Playfair Display Black"/>
              </a:rPr>
              <a:t>03.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93391a37e1_0_9"/>
          <p:cNvSpPr txBox="1">
            <a:spLocks noGrp="1"/>
          </p:cNvSpPr>
          <p:nvPr>
            <p:ph type="title"/>
          </p:nvPr>
        </p:nvSpPr>
        <p:spPr>
          <a:xfrm>
            <a:off x="1356458" y="1983102"/>
            <a:ext cx="59274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5400" cap="small">
                <a:latin typeface="Roboto"/>
                <a:ea typeface="Roboto"/>
                <a:cs typeface="Roboto"/>
                <a:sym typeface="Roboto"/>
              </a:rPr>
              <a:t>Movies vs Shows</a:t>
            </a:r>
            <a:endParaRPr/>
          </a:p>
        </p:txBody>
      </p:sp>
      <p:pic>
        <p:nvPicPr>
          <p:cNvPr id="218" name="Google Shape;218;g293391a37e1_0_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250" y="3023250"/>
            <a:ext cx="8892608" cy="7319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g293391a37e1_0_9"/>
          <p:cNvSpPr txBox="1"/>
          <p:nvPr/>
        </p:nvSpPr>
        <p:spPr>
          <a:xfrm>
            <a:off x="381600" y="7938375"/>
            <a:ext cx="4560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0" name="Google Shape;220;g293391a37e1_0_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12926" y="2943662"/>
            <a:ext cx="9448568" cy="7319888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g293391a37e1_0_9"/>
          <p:cNvSpPr txBox="1"/>
          <p:nvPr/>
        </p:nvSpPr>
        <p:spPr>
          <a:xfrm>
            <a:off x="7283100" y="1983102"/>
            <a:ext cx="12300300" cy="9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400"/>
              <a:buFont typeface="Arial"/>
              <a:buNone/>
            </a:pPr>
            <a:r>
              <a:rPr lang="en-US" sz="5400" b="0" i="0" u="none" strike="noStrike" cap="small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Most common ratings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g293391a37e1_0_9"/>
          <p:cNvSpPr txBox="1">
            <a:spLocks noGrp="1"/>
          </p:cNvSpPr>
          <p:nvPr>
            <p:ph type="title"/>
          </p:nvPr>
        </p:nvSpPr>
        <p:spPr>
          <a:xfrm>
            <a:off x="-1" y="409075"/>
            <a:ext cx="18288000" cy="114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11750" tIns="55850" rIns="111750" bIns="5585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3"/>
              <a:buNone/>
            </a:pPr>
            <a:r>
              <a:rPr lang="en-US" sz="5900" b="1" cap="small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More research is needed</a:t>
            </a:r>
            <a:endParaRPr sz="5900" b="1" cap="small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3" name="Google Shape;223;g293391a37e1_0_9" descr="Netflix PNG Transparent Images | PNG All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77750" y="622127"/>
            <a:ext cx="2793281" cy="752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"/>
          <p:cNvSpPr txBox="1"/>
          <p:nvPr/>
        </p:nvSpPr>
        <p:spPr>
          <a:xfrm>
            <a:off x="608928" y="1604958"/>
            <a:ext cx="17470523" cy="2262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1750" tIns="111750" rIns="111750" bIns="11175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en-US" sz="4400" b="1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 BIT OF HISTORY…</a:t>
            </a:r>
            <a:endParaRPr sz="4400" b="1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558800" marR="0" lvl="0" indent="-546100" algn="l" rtl="0">
              <a:lnSpc>
                <a:spcPct val="100000"/>
              </a:lnSpc>
              <a:spcBef>
                <a:spcPts val="3000"/>
              </a:spcBef>
              <a:spcAft>
                <a:spcPts val="1400"/>
              </a:spcAft>
              <a:buClr>
                <a:schemeClr val="dk1"/>
              </a:buClr>
              <a:buSzPts val="4000"/>
              <a:buFont typeface="Arial"/>
              <a:buChar char="•"/>
            </a:pPr>
            <a:r>
              <a:rPr lang="en-US" sz="40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Started in 1997 by Reed Hastings &amp; Marc Randolph in Scotts Valley, CA </a:t>
            </a:r>
            <a:endParaRPr sz="40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7" name="Google Shape;127;p2" descr="Tapes of different record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178842" y="4624674"/>
            <a:ext cx="11099800" cy="563533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"/>
          <p:cNvSpPr txBox="1"/>
          <p:nvPr/>
        </p:nvSpPr>
        <p:spPr>
          <a:xfrm>
            <a:off x="608928" y="3917722"/>
            <a:ext cx="5938800" cy="6037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11750" tIns="55850" rIns="111750" bIns="55850" anchor="t" anchorCtr="0">
            <a:spAutoFit/>
          </a:bodyPr>
          <a:lstStyle/>
          <a:p>
            <a:pPr marL="558800" marR="0" lvl="0" indent="-546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•"/>
            </a:pPr>
            <a:r>
              <a:rPr lang="en-US" sz="40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Initially Netflix let people select a movie online to “rent” and return via U.S. mail </a:t>
            </a:r>
            <a:endParaRPr sz="40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558800" marR="0" lvl="0" indent="-546100" algn="l" rtl="0">
              <a:lnSpc>
                <a:spcPct val="100000"/>
              </a:lnSpc>
              <a:spcBef>
                <a:spcPts val="300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Char char="•"/>
            </a:pPr>
            <a:r>
              <a:rPr lang="en-US" sz="4000" b="0" i="0" u="none" strike="noStrike" cap="none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Their main competition was video rental stores (e.g., Blockbuster, Family Video)</a:t>
            </a:r>
            <a:endParaRPr sz="40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22299" y="4019007"/>
            <a:ext cx="4710760" cy="2679973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D8D8D8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</p:pic>
      <p:sp>
        <p:nvSpPr>
          <p:cNvPr id="130" name="Google Shape;130;p2"/>
          <p:cNvSpPr txBox="1">
            <a:spLocks noGrp="1"/>
          </p:cNvSpPr>
          <p:nvPr>
            <p:ph type="title"/>
          </p:nvPr>
        </p:nvSpPr>
        <p:spPr>
          <a:xfrm>
            <a:off x="0" y="310047"/>
            <a:ext cx="18288000" cy="114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55499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5900" b="1" cap="small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Then and Now</a:t>
            </a:r>
            <a:endParaRPr/>
          </a:p>
        </p:txBody>
      </p:sp>
      <p:pic>
        <p:nvPicPr>
          <p:cNvPr id="131" name="Google Shape;131;p2" descr="Netflix PNG Transparent Images | PNG All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448804" y="506468"/>
            <a:ext cx="2793281" cy="752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16533628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489075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5000" cap="small" dirty="0">
                <a:latin typeface="Roboto"/>
                <a:ea typeface="Roboto"/>
                <a:cs typeface="Roboto"/>
                <a:sym typeface="Roboto"/>
              </a:rPr>
              <a:t>Quantity of movies by release date   (omg it printed!)</a:t>
            </a:r>
            <a:endParaRPr dirty="0"/>
          </a:p>
        </p:txBody>
      </p:sp>
      <p:pic>
        <p:nvPicPr>
          <p:cNvPr id="137" name="Google Shape;137;p3"/>
          <p:cNvPicPr preferRelativeResize="0"/>
          <p:nvPr/>
        </p:nvPicPr>
        <p:blipFill rotWithShape="1">
          <a:blip r:embed="rId3">
            <a:alphaModFix/>
          </a:blip>
          <a:srcRect l="-2057" t="-4994" r="-2558" b="-8797"/>
          <a:stretch/>
        </p:blipFill>
        <p:spPr>
          <a:xfrm>
            <a:off x="459011" y="1068804"/>
            <a:ext cx="17381621" cy="8379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4"/>
          <p:cNvGrpSpPr/>
          <p:nvPr/>
        </p:nvGrpSpPr>
        <p:grpSpPr>
          <a:xfrm>
            <a:off x="488593" y="1764409"/>
            <a:ext cx="17278039" cy="8391342"/>
            <a:chOff x="488593" y="1443568"/>
            <a:chExt cx="17278039" cy="8391342"/>
          </a:xfrm>
        </p:grpSpPr>
        <p:grpSp>
          <p:nvGrpSpPr>
            <p:cNvPr id="143" name="Google Shape;143;p4"/>
            <p:cNvGrpSpPr/>
            <p:nvPr/>
          </p:nvGrpSpPr>
          <p:grpSpPr>
            <a:xfrm>
              <a:off x="488593" y="1690837"/>
              <a:ext cx="17278039" cy="8144073"/>
              <a:chOff x="456509" y="1722922"/>
              <a:chExt cx="17278039" cy="8144073"/>
            </a:xfrm>
          </p:grpSpPr>
          <p:sp>
            <p:nvSpPr>
              <p:cNvPr id="144" name="Google Shape;144;p4"/>
              <p:cNvSpPr txBox="1"/>
              <p:nvPr/>
            </p:nvSpPr>
            <p:spPr>
              <a:xfrm>
                <a:off x="3029875" y="2815325"/>
                <a:ext cx="83808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pic>
            <p:nvPicPr>
              <p:cNvPr id="145" name="Google Shape;145;p4"/>
              <p:cNvPicPr preferRelativeResize="0"/>
              <p:nvPr/>
            </p:nvPicPr>
            <p:blipFill rotWithShape="1">
              <a:blip r:embed="rId3">
                <a:alphaModFix/>
              </a:blip>
              <a:srcRect l="3525" t="3357"/>
              <a:stretch/>
            </p:blipFill>
            <p:spPr>
              <a:xfrm>
                <a:off x="2304382" y="1722922"/>
                <a:ext cx="15430166" cy="6757808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146" name="Google Shape;146;p4"/>
              <p:cNvCxnSpPr/>
              <p:nvPr/>
            </p:nvCxnSpPr>
            <p:spPr>
              <a:xfrm>
                <a:off x="2456782" y="2719115"/>
                <a:ext cx="15191874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1F77B4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47" name="Google Shape;147;p4"/>
              <p:cNvCxnSpPr/>
              <p:nvPr/>
            </p:nvCxnSpPr>
            <p:spPr>
              <a:xfrm>
                <a:off x="2456782" y="5281961"/>
                <a:ext cx="15191874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1F77B4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48" name="Google Shape;148;p4"/>
              <p:cNvCxnSpPr/>
              <p:nvPr/>
            </p:nvCxnSpPr>
            <p:spPr>
              <a:xfrm>
                <a:off x="2456782" y="6861708"/>
                <a:ext cx="15191874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1F77B4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49" name="Google Shape;149;p4"/>
              <p:cNvSpPr txBox="1"/>
              <p:nvPr/>
            </p:nvSpPr>
            <p:spPr>
              <a:xfrm rot="-5400000">
                <a:off x="-1647222" y="4881890"/>
                <a:ext cx="4730682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800"/>
                  <a:buFont typeface="Arial"/>
                  <a:buNone/>
                </a:pPr>
                <a:r>
                  <a:rPr lang="en-US" sz="2800" b="0" i="0" u="none" strike="noStrike" cap="non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Number of Shows / Movies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4"/>
              <p:cNvSpPr/>
              <p:nvPr/>
            </p:nvSpPr>
            <p:spPr>
              <a:xfrm>
                <a:off x="2304382" y="7894470"/>
                <a:ext cx="15344274" cy="549075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51" name="Google Shape;151;p4"/>
              <p:cNvCxnSpPr/>
              <p:nvPr/>
            </p:nvCxnSpPr>
            <p:spPr>
              <a:xfrm>
                <a:off x="2456782" y="1748592"/>
                <a:ext cx="15191874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1F77B4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52" name="Google Shape;152;p4"/>
              <p:cNvCxnSpPr/>
              <p:nvPr/>
            </p:nvCxnSpPr>
            <p:spPr>
              <a:xfrm>
                <a:off x="7135605" y="7892364"/>
                <a:ext cx="0" cy="1155700"/>
              </a:xfrm>
              <a:prstGeom prst="straightConnector1">
                <a:avLst/>
              </a:pr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53" name="Google Shape;153;p4"/>
              <p:cNvCxnSpPr/>
              <p:nvPr/>
            </p:nvCxnSpPr>
            <p:spPr>
              <a:xfrm>
                <a:off x="3928533" y="7892364"/>
                <a:ext cx="0" cy="1155700"/>
              </a:xfrm>
              <a:prstGeom prst="straightConnector1">
                <a:avLst/>
              </a:pr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54" name="Google Shape;154;p4"/>
              <p:cNvCxnSpPr/>
              <p:nvPr/>
            </p:nvCxnSpPr>
            <p:spPr>
              <a:xfrm>
                <a:off x="11292481" y="7892364"/>
                <a:ext cx="0" cy="1155700"/>
              </a:xfrm>
              <a:prstGeom prst="straightConnector1">
                <a:avLst/>
              </a:pr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55" name="Google Shape;155;p4"/>
              <p:cNvCxnSpPr/>
              <p:nvPr/>
            </p:nvCxnSpPr>
            <p:spPr>
              <a:xfrm>
                <a:off x="14401802" y="7892364"/>
                <a:ext cx="0" cy="1155700"/>
              </a:xfrm>
              <a:prstGeom prst="straightConnector1">
                <a:avLst/>
              </a:pr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cxnSp>
            <p:nvCxnSpPr>
              <p:cNvPr id="156" name="Google Shape;156;p4"/>
              <p:cNvCxnSpPr/>
              <p:nvPr/>
            </p:nvCxnSpPr>
            <p:spPr>
              <a:xfrm>
                <a:off x="17508065" y="7892364"/>
                <a:ext cx="0" cy="1155700"/>
              </a:xfrm>
              <a:prstGeom prst="straightConnector1">
                <a:avLst/>
              </a:prstGeom>
              <a:noFill/>
              <a:ln w="2540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57" name="Google Shape;157;p4"/>
              <p:cNvSpPr txBox="1"/>
              <p:nvPr/>
            </p:nvSpPr>
            <p:spPr>
              <a:xfrm>
                <a:off x="7851967" y="9343775"/>
                <a:ext cx="2584065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800"/>
                  <a:buFont typeface="Arial"/>
                  <a:buNone/>
                </a:pPr>
                <a:r>
                  <a:rPr lang="en-US" sz="2800" b="0" i="0" u="none" strike="noStrike" cap="none">
                    <a:solidFill>
                      <a:srgbClr val="000000"/>
                    </a:solidFill>
                    <a:latin typeface="Roboto"/>
                    <a:ea typeface="Roboto"/>
                    <a:cs typeface="Roboto"/>
                    <a:sym typeface="Roboto"/>
                  </a:rPr>
                  <a:t>Year Released</a:t>
                </a: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58" name="Google Shape;158;p4"/>
            <p:cNvSpPr/>
            <p:nvPr/>
          </p:nvSpPr>
          <p:spPr>
            <a:xfrm>
              <a:off x="16837913" y="8743265"/>
              <a:ext cx="928719" cy="435716"/>
            </a:xfrm>
            <a:prstGeom prst="rect">
              <a:avLst/>
            </a:pr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2020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13876646" y="8743265"/>
              <a:ext cx="1108364" cy="435716"/>
            </a:xfrm>
            <a:prstGeom prst="rect">
              <a:avLst/>
            </a:pr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2005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10770383" y="8743265"/>
              <a:ext cx="1108364" cy="435716"/>
            </a:xfrm>
            <a:prstGeom prst="rect">
              <a:avLst/>
            </a:pr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1990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6613507" y="8743265"/>
              <a:ext cx="1108364" cy="435716"/>
            </a:xfrm>
            <a:prstGeom prst="rect">
              <a:avLst/>
            </a:pr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1970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3406435" y="8743265"/>
              <a:ext cx="1108364" cy="435716"/>
            </a:xfrm>
            <a:prstGeom prst="rect">
              <a:avLst/>
            </a:pr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1950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2174374" y="1443568"/>
              <a:ext cx="186264" cy="6591332"/>
            </a:xfrm>
            <a:prstGeom prst="rect">
              <a:avLst/>
            </a:prstGeom>
            <a:solidFill>
              <a:schemeClr val="lt1"/>
            </a:solidFill>
            <a:ln w="254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1477878" y="1522489"/>
              <a:ext cx="1010988" cy="388036"/>
            </a:xfrm>
            <a:prstGeom prst="rect">
              <a:avLst/>
            </a:pr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1,200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1477878" y="2493012"/>
              <a:ext cx="1010988" cy="388036"/>
            </a:xfrm>
            <a:prstGeom prst="rect">
              <a:avLst/>
            </a:pr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1,000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1721518" y="4980102"/>
              <a:ext cx="767348" cy="406400"/>
            </a:xfrm>
            <a:prstGeom prst="rect">
              <a:avLst/>
            </a:pr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500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1721518" y="6549107"/>
              <a:ext cx="767348" cy="388036"/>
            </a:xfrm>
            <a:prstGeom prst="rect">
              <a:avLst/>
            </a:prstGeom>
            <a:solidFill>
              <a:schemeClr val="accent1"/>
            </a:solidFill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254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500"/>
                <a:buFont typeface="Arial"/>
                <a:buNone/>
              </a:pPr>
              <a:r>
                <a:rPr lang="en-US" sz="2500" b="1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200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8" name="Google Shape;168;p4"/>
          <p:cNvSpPr txBox="1">
            <a:spLocks noGrp="1"/>
          </p:cNvSpPr>
          <p:nvPr>
            <p:ph type="title"/>
          </p:nvPr>
        </p:nvSpPr>
        <p:spPr>
          <a:xfrm>
            <a:off x="0" y="310047"/>
            <a:ext cx="18288000" cy="114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9230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5900" b="1" cap="small" dirty="0">
                <a:solidFill>
                  <a:srgbClr val="C00000"/>
                </a:solidFill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en-US" sz="5900" b="1" cap="small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Quantity of movies by release date</a:t>
            </a:r>
            <a:endParaRPr dirty="0"/>
          </a:p>
        </p:txBody>
      </p:sp>
      <p:sp>
        <p:nvSpPr>
          <p:cNvPr id="169" name="Google Shape;169;p4"/>
          <p:cNvSpPr/>
          <p:nvPr/>
        </p:nvSpPr>
        <p:spPr>
          <a:xfrm>
            <a:off x="17688483" y="1834126"/>
            <a:ext cx="186264" cy="6591332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4" descr="Netflix PNG Transparent Images | PNG All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448804" y="506468"/>
            <a:ext cx="2793281" cy="752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5"/>
          <p:cNvSpPr txBox="1"/>
          <p:nvPr/>
        </p:nvSpPr>
        <p:spPr>
          <a:xfrm>
            <a:off x="7191300" y="2116925"/>
            <a:ext cx="838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5"/>
          <p:cNvSpPr txBox="1"/>
          <p:nvPr/>
        </p:nvSpPr>
        <p:spPr>
          <a:xfrm>
            <a:off x="977750" y="567975"/>
            <a:ext cx="8380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5"/>
          <p:cNvPicPr preferRelativeResize="0"/>
          <p:nvPr/>
        </p:nvPicPr>
        <p:blipFill rotWithShape="1">
          <a:blip r:embed="rId3">
            <a:alphaModFix/>
          </a:blip>
          <a:srcRect l="15857" r="15260"/>
          <a:stretch/>
        </p:blipFill>
        <p:spPr>
          <a:xfrm>
            <a:off x="4036422" y="1877334"/>
            <a:ext cx="10215155" cy="755992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15456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93937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5000" cap="small" dirty="0">
                <a:latin typeface="Roboto"/>
                <a:ea typeface="Roboto"/>
                <a:cs typeface="Roboto"/>
                <a:sym typeface="Roboto"/>
              </a:rPr>
              <a:t>Most popular genres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6" descr="A colorful pie chart with black background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r="-1" b="45412"/>
          <a:stretch/>
        </p:blipFill>
        <p:spPr>
          <a:xfrm>
            <a:off x="461662" y="392155"/>
            <a:ext cx="17364675" cy="950268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6"/>
          <p:cNvSpPr txBox="1"/>
          <p:nvPr/>
        </p:nvSpPr>
        <p:spPr>
          <a:xfrm>
            <a:off x="7191300" y="2116925"/>
            <a:ext cx="838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6"/>
          <p:cNvSpPr txBox="1"/>
          <p:nvPr/>
        </p:nvSpPr>
        <p:spPr>
          <a:xfrm>
            <a:off x="977750" y="489598"/>
            <a:ext cx="8380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6"/>
          <p:cNvSpPr/>
          <p:nvPr/>
        </p:nvSpPr>
        <p:spPr>
          <a:xfrm>
            <a:off x="486306" y="4864320"/>
            <a:ext cx="2229594" cy="1595336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rgbClr val="006B00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006B00"/>
                </a:solidFill>
                <a:latin typeface="Roboto"/>
                <a:ea typeface="Roboto"/>
                <a:cs typeface="Roboto"/>
                <a:sym typeface="Roboto"/>
              </a:rPr>
              <a:t>Comedy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006B00"/>
                </a:solidFill>
                <a:latin typeface="Roboto"/>
                <a:ea typeface="Roboto"/>
                <a:cs typeface="Roboto"/>
                <a:sym typeface="Roboto"/>
              </a:rPr>
              <a:t>41.9%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6"/>
          <p:cNvSpPr/>
          <p:nvPr/>
        </p:nvSpPr>
        <p:spPr>
          <a:xfrm>
            <a:off x="2008682" y="2534773"/>
            <a:ext cx="1414435" cy="866703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rgbClr val="009595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9595"/>
                </a:solidFill>
                <a:latin typeface="Roboto"/>
                <a:ea typeface="Roboto"/>
                <a:cs typeface="Roboto"/>
                <a:sym typeface="Roboto"/>
              </a:rPr>
              <a:t>Family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009595"/>
                </a:solidFill>
                <a:latin typeface="Roboto"/>
                <a:ea typeface="Roboto"/>
                <a:cs typeface="Roboto"/>
                <a:sym typeface="Roboto"/>
              </a:rPr>
              <a:t>2.5%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6"/>
          <p:cNvSpPr/>
          <p:nvPr/>
        </p:nvSpPr>
        <p:spPr>
          <a:xfrm>
            <a:off x="2841190" y="1325742"/>
            <a:ext cx="1826829" cy="866703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rgbClr val="DF0000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DF0000"/>
                </a:solidFill>
                <a:latin typeface="Roboto"/>
                <a:ea typeface="Roboto"/>
                <a:cs typeface="Roboto"/>
                <a:sym typeface="Roboto"/>
              </a:rPr>
              <a:t>Romance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DF0000"/>
                </a:solidFill>
                <a:latin typeface="Roboto"/>
                <a:ea typeface="Roboto"/>
                <a:cs typeface="Roboto"/>
                <a:sym typeface="Roboto"/>
              </a:rPr>
              <a:t>3.4%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6"/>
          <p:cNvSpPr/>
          <p:nvPr/>
        </p:nvSpPr>
        <p:spPr>
          <a:xfrm>
            <a:off x="6901344" y="269729"/>
            <a:ext cx="3584400" cy="1281900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rgbClr val="BF00BF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BF00BF"/>
                </a:solidFill>
                <a:latin typeface="Roboto"/>
                <a:ea typeface="Roboto"/>
                <a:cs typeface="Roboto"/>
                <a:sym typeface="Roboto"/>
              </a:rPr>
              <a:t>Documentary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BF00BF"/>
                </a:solidFill>
                <a:latin typeface="Roboto"/>
                <a:ea typeface="Roboto"/>
                <a:cs typeface="Roboto"/>
                <a:sym typeface="Roboto"/>
              </a:rPr>
              <a:t>16.3%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6"/>
          <p:cNvSpPr/>
          <p:nvPr/>
        </p:nvSpPr>
        <p:spPr>
          <a:xfrm>
            <a:off x="15572100" y="5032894"/>
            <a:ext cx="2229594" cy="1595336"/>
          </a:xfrm>
          <a:prstGeom prst="roundRect">
            <a:avLst>
              <a:gd name="adj" fmla="val 16667"/>
            </a:avLst>
          </a:prstGeom>
          <a:solidFill>
            <a:srgbClr val="F2F2F2"/>
          </a:solidFill>
          <a:ln w="9525" cap="flat" cmpd="sng">
            <a:solidFill>
              <a:srgbClr val="BFBF00"/>
            </a:solidFill>
            <a:prstDash val="solid"/>
            <a:round/>
            <a:headEnd type="none" w="sm" len="sm"/>
            <a:tailEnd type="none" w="sm" len="sm"/>
          </a:ln>
          <a:effectLst>
            <a:outerShdw blurRad="63500" sx="102000" sy="102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A29E00"/>
                </a:solidFill>
                <a:latin typeface="Roboto"/>
                <a:ea typeface="Roboto"/>
                <a:cs typeface="Roboto"/>
                <a:sym typeface="Roboto"/>
              </a:rPr>
              <a:t>Drama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Arial"/>
              <a:buNone/>
            </a:pPr>
            <a:r>
              <a:rPr lang="en-US" sz="3500" b="1" i="0" u="none" strike="noStrike" cap="none">
                <a:solidFill>
                  <a:srgbClr val="A29E00"/>
                </a:solidFill>
                <a:latin typeface="Roboto"/>
                <a:ea typeface="Roboto"/>
                <a:cs typeface="Roboto"/>
                <a:sym typeface="Roboto"/>
              </a:rPr>
              <a:t>35.8%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6"/>
          <p:cNvSpPr txBox="1">
            <a:spLocks noGrp="1"/>
          </p:cNvSpPr>
          <p:nvPr>
            <p:ph type="title"/>
          </p:nvPr>
        </p:nvSpPr>
        <p:spPr>
          <a:xfrm>
            <a:off x="-1" y="8791075"/>
            <a:ext cx="18288001" cy="1143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11750" tIns="55850" rIns="111750" bIns="5585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23"/>
              <a:buNone/>
            </a:pPr>
            <a:r>
              <a:rPr lang="en-US" sz="5900" b="1" cap="small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Most popular genres</a:t>
            </a:r>
            <a:endParaRPr sz="5900" b="1" cap="small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2" name="Google Shape;192;p6" descr="Netflix PNG Transparent Images | PNG All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7750" y="9004127"/>
            <a:ext cx="2793281" cy="752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0"/>
          <p:cNvSpPr txBox="1"/>
          <p:nvPr/>
        </p:nvSpPr>
        <p:spPr>
          <a:xfrm>
            <a:off x="2252336" y="1952400"/>
            <a:ext cx="12671400" cy="11980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8950" marR="0" lvl="0" indent="-4572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3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Kaggle </a:t>
            </a:r>
            <a:r>
              <a:rPr lang="en-US" sz="3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Wingdings" panose="05000000000000000000" pitchFamily="2" charset="2"/>
              </a:rPr>
              <a:t></a:t>
            </a:r>
            <a:r>
              <a:rPr lang="en-US" sz="35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Netflix CSV &amp; Rotten Tomatoes CSV</a:t>
            </a:r>
          </a:p>
        </p:txBody>
      </p:sp>
      <p:sp>
        <p:nvSpPr>
          <p:cNvPr id="198" name="Google Shape;198;p10"/>
          <p:cNvSpPr txBox="1"/>
          <p:nvPr/>
        </p:nvSpPr>
        <p:spPr>
          <a:xfrm>
            <a:off x="1747865" y="634537"/>
            <a:ext cx="9321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5000" cap="small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sources selected</a:t>
            </a:r>
            <a:endParaRPr sz="4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Arial"/>
              <a:buNone/>
            </a:pPr>
            <a:endParaRPr sz="4200" b="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Google Shape;204;p11">
            <a:extLst>
              <a:ext uri="{FF2B5EF4-FFF2-40B4-BE49-F238E27FC236}">
                <a16:creationId xmlns:a16="http://schemas.microsoft.com/office/drawing/2014/main" id="{7242920D-A071-F62D-3FCA-94F86183C5CE}"/>
              </a:ext>
            </a:extLst>
          </p:cNvPr>
          <p:cNvSpPr txBox="1"/>
          <p:nvPr/>
        </p:nvSpPr>
        <p:spPr>
          <a:xfrm>
            <a:off x="1747865" y="3606385"/>
            <a:ext cx="9321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5000" b="0" i="0" u="none" strike="noStrike" cap="small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Data clean-up process</a:t>
            </a:r>
            <a:endParaRPr sz="4200" b="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EBEB0C-9E9A-A96D-62BF-F61CD07231F0}"/>
              </a:ext>
            </a:extLst>
          </p:cNvPr>
          <p:cNvSpPr txBox="1"/>
          <p:nvPr/>
        </p:nvSpPr>
        <p:spPr>
          <a:xfrm>
            <a:off x="2252336" y="4924247"/>
            <a:ext cx="12888426" cy="2164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88950" marR="0" lvl="7" indent="-4572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Netflix  data was a well-organized CSV that gave basic facts</a:t>
            </a:r>
          </a:p>
          <a:p>
            <a:pPr marL="488950" marR="0" lvl="7" indent="-4572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Rotten Tomatoes data was a large file</a:t>
            </a:r>
          </a:p>
          <a:p>
            <a:pPr marL="488950" marR="0" lvl="7" indent="-457200" algn="l" defTabSz="914400" rtl="0" eaLnBrk="1" fontAlgn="auto" latinLnBrk="0" hangingPunct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35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Column clean-up (renaming) for merging data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1"/>
          <p:cNvSpPr txBox="1"/>
          <p:nvPr/>
        </p:nvSpPr>
        <p:spPr>
          <a:xfrm>
            <a:off x="2636277" y="1679060"/>
            <a:ext cx="12851100" cy="3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2545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ct val="80000"/>
              <a:buFont typeface="Roboto"/>
              <a:buChar char="●"/>
            </a:pPr>
            <a:r>
              <a:rPr lang="en-US" sz="3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This was great practice using past lessons on a blank slate</a:t>
            </a:r>
            <a:endParaRPr sz="3100" b="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2545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ct val="80000"/>
              <a:buFont typeface="Roboto"/>
              <a:buChar char="●"/>
            </a:pPr>
            <a:r>
              <a:rPr lang="en-US" sz="31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</a:t>
            </a:r>
            <a:r>
              <a:rPr lang="en-US" sz="3100" b="0" i="0" u="none" strike="noStrike" cap="none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ast activities and assignments guided me in selecting the type of code I used</a:t>
            </a:r>
            <a:endParaRPr sz="3100" b="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42545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ct val="80000"/>
              <a:buFont typeface="Roboto"/>
              <a:buChar char="●"/>
            </a:pPr>
            <a:r>
              <a:rPr lang="en-US" sz="3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My goal was to get the most out of the two data frames and attempt to answer questions about a very large topic</a:t>
            </a:r>
            <a:endParaRPr sz="3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11"/>
          <p:cNvSpPr txBox="1"/>
          <p:nvPr/>
        </p:nvSpPr>
        <p:spPr>
          <a:xfrm>
            <a:off x="1784481" y="558677"/>
            <a:ext cx="9321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5000" b="0" i="0" u="none" strike="noStrike" cap="small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Approach taken on the project</a:t>
            </a:r>
            <a:endParaRPr sz="4200" b="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11"/>
          <p:cNvSpPr txBox="1"/>
          <p:nvPr/>
        </p:nvSpPr>
        <p:spPr>
          <a:xfrm>
            <a:off x="2636277" y="6331827"/>
            <a:ext cx="12851100" cy="3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2545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ct val="80000"/>
              <a:buFont typeface="Roboto"/>
              <a:buChar char="●"/>
            </a:pPr>
            <a:r>
              <a:rPr lang="en-US" sz="3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kept good communication on which data we were using</a:t>
            </a:r>
            <a:endParaRPr sz="3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2545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ct val="80000"/>
              <a:buFont typeface="Roboto"/>
              <a:buChar char="●"/>
            </a:pPr>
            <a:r>
              <a:rPr lang="en-US" sz="3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decided to scale back and cut some of the datasets we looked at </a:t>
            </a:r>
            <a:endParaRPr sz="3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425450" algn="l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ct val="80000"/>
              <a:buFont typeface="Roboto"/>
              <a:buChar char="●"/>
            </a:pPr>
            <a:r>
              <a:rPr lang="en-US" sz="31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We adjusted our question and objective once we saw the data we worked with</a:t>
            </a:r>
            <a:endParaRPr sz="3100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11"/>
          <p:cNvSpPr txBox="1"/>
          <p:nvPr/>
        </p:nvSpPr>
        <p:spPr>
          <a:xfrm>
            <a:off x="1784481" y="5211443"/>
            <a:ext cx="93219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5000" cap="small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How did we handle challenges?</a:t>
            </a:r>
            <a:endParaRPr sz="4200" b="0" i="0" u="none" strike="noStrike" cap="none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825E42-3320-EB70-3158-B70ADB296050}"/>
              </a:ext>
            </a:extLst>
          </p:cNvPr>
          <p:cNvSpPr txBox="1"/>
          <p:nvPr/>
        </p:nvSpPr>
        <p:spPr>
          <a:xfrm>
            <a:off x="4572000" y="5009126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effectLst/>
              </a:rPr>
              <a:t> 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2"/>
          <p:cNvSpPr txBox="1"/>
          <p:nvPr/>
        </p:nvSpPr>
        <p:spPr>
          <a:xfrm>
            <a:off x="2107699" y="657480"/>
            <a:ext cx="11162251" cy="1206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5000" b="0" i="0" u="none" strike="noStrike" cap="small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Reflections</a:t>
            </a:r>
            <a:r>
              <a:rPr lang="en-US" sz="5000" cap="small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What I’d do next time</a:t>
            </a:r>
            <a:endParaRPr sz="4200" b="0" i="0" u="none" strike="noStrike" cap="non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6AD5E8-DFE7-6C8A-1C4E-6F76C0D33085}"/>
              </a:ext>
            </a:extLst>
          </p:cNvPr>
          <p:cNvSpPr txBox="1"/>
          <p:nvPr/>
        </p:nvSpPr>
        <p:spPr>
          <a:xfrm>
            <a:off x="2644657" y="2327554"/>
            <a:ext cx="13793278" cy="49346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254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ct val="80000"/>
              <a:buFont typeface="Roboto"/>
              <a:buChar char="●"/>
              <a:tabLst/>
              <a:defRPr/>
            </a:pPr>
            <a:r>
              <a:rPr lang="en-US" sz="3100" dirty="0">
                <a:latin typeface="Roboto"/>
                <a:ea typeface="Roboto"/>
                <a:cs typeface="Roboto"/>
                <a:sym typeface="Roboto"/>
              </a:rPr>
              <a:t>Have the data before choosing the objective </a:t>
            </a:r>
          </a:p>
          <a:p>
            <a:pPr marL="457200" marR="0" lvl="0" indent="-4254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ct val="80000"/>
              <a:buFont typeface="Roboto"/>
              <a:buChar char="●"/>
              <a:tabLst/>
              <a:defRPr/>
            </a:pPr>
            <a:r>
              <a:rPr lang="en-US" sz="3100" dirty="0">
                <a:latin typeface="Roboto"/>
                <a:ea typeface="Roboto"/>
                <a:cs typeface="Roboto"/>
                <a:sym typeface="Roboto"/>
              </a:rPr>
              <a:t>Create a better execution plan going into the working groups</a:t>
            </a:r>
          </a:p>
          <a:p>
            <a:pPr marL="457200" marR="0" lvl="0" indent="-4254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ct val="80000"/>
              <a:buFont typeface="Roboto"/>
              <a:buChar char="●"/>
              <a:tabLst/>
              <a:defRPr/>
            </a:pPr>
            <a:r>
              <a:rPr kumimoji="0" lang="en-US" sz="3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Collaborate </a:t>
            </a:r>
            <a:r>
              <a:rPr lang="en-US" sz="3100" dirty="0">
                <a:latin typeface="Roboto"/>
                <a:ea typeface="Roboto"/>
                <a:cs typeface="Roboto"/>
                <a:sym typeface="Roboto"/>
              </a:rPr>
              <a:t>more efficiently and make sure the project reflected a combination of the three parts</a:t>
            </a:r>
          </a:p>
          <a:p>
            <a:pPr marL="457200" marR="0" lvl="0" indent="-4254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ct val="80000"/>
              <a:buFont typeface="Roboto"/>
              <a:buChar char="●"/>
              <a:tabLst/>
              <a:defRPr/>
            </a:pPr>
            <a:r>
              <a:rPr kumimoji="0" lang="en-US" sz="31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oboto"/>
                <a:ea typeface="Roboto"/>
                <a:cs typeface="Roboto"/>
                <a:sym typeface="Roboto"/>
              </a:rPr>
              <a:t>This was a big undertaking with a limited </a:t>
            </a:r>
            <a:r>
              <a:rPr lang="en-US" sz="3100" dirty="0">
                <a:latin typeface="Roboto"/>
                <a:ea typeface="Roboto"/>
                <a:cs typeface="Roboto"/>
                <a:sym typeface="Roboto"/>
              </a:rPr>
              <a:t>amount of time for completion. Our topic should have been narrower in scope.</a:t>
            </a:r>
          </a:p>
          <a:p>
            <a:pPr marL="457200" marR="0" lvl="0" indent="-4254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ct val="80000"/>
              <a:buFont typeface="Roboto"/>
              <a:buChar char="●"/>
              <a:tabLst/>
              <a:defRPr/>
            </a:pPr>
            <a:r>
              <a:rPr lang="en-US" sz="3100" dirty="0">
                <a:latin typeface="Roboto"/>
                <a:ea typeface="Roboto"/>
                <a:cs typeface="Roboto"/>
                <a:sym typeface="Roboto"/>
              </a:rPr>
              <a:t>My initial research prompted additional questions that would need a deeper dive… </a:t>
            </a:r>
            <a:endParaRPr kumimoji="0" lang="en-US" sz="31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342</Words>
  <Application>Microsoft Office PowerPoint</Application>
  <PresentationFormat>Custom</PresentationFormat>
  <Paragraphs>55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Playfair Display Black</vt:lpstr>
      <vt:lpstr>Roboto</vt:lpstr>
      <vt:lpstr>Arial</vt:lpstr>
      <vt:lpstr>Calibri</vt:lpstr>
      <vt:lpstr>Office Theme</vt:lpstr>
      <vt:lpstr>PowerPoint Presentation</vt:lpstr>
      <vt:lpstr>Then and Now</vt:lpstr>
      <vt:lpstr>Quantity of movies by release date   (omg it printed!)</vt:lpstr>
      <vt:lpstr>  Quantity of movies by release date</vt:lpstr>
      <vt:lpstr>Most popular genres</vt:lpstr>
      <vt:lpstr> Most popular genres</vt:lpstr>
      <vt:lpstr>PowerPoint Presentation</vt:lpstr>
      <vt:lpstr>PowerPoint Presentation</vt:lpstr>
      <vt:lpstr>PowerPoint Presentation</vt:lpstr>
      <vt:lpstr>Movies vs Shows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K Simmons</dc:creator>
  <cp:lastModifiedBy>Leah LoSchiavo</cp:lastModifiedBy>
  <cp:revision>3</cp:revision>
  <dcterms:modified xsi:type="dcterms:W3CDTF">2023-10-26T00:04:30Z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1662892-67aa-43a5-814f-5ec6528b0125_Enabled">
    <vt:lpwstr>true</vt:lpwstr>
  </property>
  <property fmtid="{D5CDD505-2E9C-101B-9397-08002B2CF9AE}" pid="3" name="MSIP_Label_21662892-67aa-43a5-814f-5ec6528b0125_SetDate">
    <vt:lpwstr>2023-10-25T01:05:43Z</vt:lpwstr>
  </property>
  <property fmtid="{D5CDD505-2E9C-101B-9397-08002B2CF9AE}" pid="4" name="MSIP_Label_21662892-67aa-43a5-814f-5ec6528b0125_Method">
    <vt:lpwstr>Standard</vt:lpwstr>
  </property>
  <property fmtid="{D5CDD505-2E9C-101B-9397-08002B2CF9AE}" pid="5" name="MSIP_Label_21662892-67aa-43a5-814f-5ec6528b0125_Name">
    <vt:lpwstr>Internal Use</vt:lpwstr>
  </property>
  <property fmtid="{D5CDD505-2E9C-101B-9397-08002B2CF9AE}" pid="6" name="MSIP_Label_21662892-67aa-43a5-814f-5ec6528b0125_SiteId">
    <vt:lpwstr>157a26ef-912f-4244-abef-b45fc4bd77f9</vt:lpwstr>
  </property>
  <property fmtid="{D5CDD505-2E9C-101B-9397-08002B2CF9AE}" pid="7" name="MSIP_Label_21662892-67aa-43a5-814f-5ec6528b0125_ActionId">
    <vt:lpwstr>1d47fead-260d-4ca7-a337-fb910a6689af</vt:lpwstr>
  </property>
  <property fmtid="{D5CDD505-2E9C-101B-9397-08002B2CF9AE}" pid="8" name="MSIP_Label_21662892-67aa-43a5-814f-5ec6528b0125_ContentBits">
    <vt:lpwstr>2</vt:lpwstr>
  </property>
  <property fmtid="{D5CDD505-2E9C-101B-9397-08002B2CF9AE}" pid="9" name="ClassificationContentMarkingFooterLocations">
    <vt:lpwstr>Office Theme:3</vt:lpwstr>
  </property>
  <property fmtid="{D5CDD505-2E9C-101B-9397-08002B2CF9AE}" pid="10" name="ClassificationContentMarkingFooterText">
    <vt:lpwstr>Internal Use</vt:lpwstr>
  </property>
</Properties>
</file>